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39"/>
  </p:notesMasterIdLst>
  <p:sldIdLst>
    <p:sldId id="256" r:id="rId2"/>
    <p:sldId id="273" r:id="rId3"/>
    <p:sldId id="274" r:id="rId4"/>
    <p:sldId id="271" r:id="rId5"/>
    <p:sldId id="272" r:id="rId6"/>
    <p:sldId id="288" r:id="rId7"/>
    <p:sldId id="281" r:id="rId8"/>
    <p:sldId id="283" r:id="rId9"/>
    <p:sldId id="285" r:id="rId10"/>
    <p:sldId id="287" r:id="rId11"/>
    <p:sldId id="294" r:id="rId12"/>
    <p:sldId id="290" r:id="rId13"/>
    <p:sldId id="291" r:id="rId14"/>
    <p:sldId id="312" r:id="rId15"/>
    <p:sldId id="314" r:id="rId16"/>
    <p:sldId id="292" r:id="rId17"/>
    <p:sldId id="311" r:id="rId18"/>
    <p:sldId id="262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9" r:id="rId31"/>
    <p:sldId id="310" r:id="rId32"/>
    <p:sldId id="307" r:id="rId33"/>
    <p:sldId id="308" r:id="rId34"/>
    <p:sldId id="289" r:id="rId35"/>
    <p:sldId id="261" r:id="rId36"/>
    <p:sldId id="264" r:id="rId37"/>
    <p:sldId id="313" r:id="rId3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61"/>
    <a:srgbClr val="CC99FF"/>
    <a:srgbClr val="FF9900"/>
    <a:srgbClr val="FF3300"/>
    <a:srgbClr val="6EF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3684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3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D7D651FA-7FA9-41C5-8F14-A57396240865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B6303ECA-4CCC-4F94-B1D9-1166924A6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8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9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06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3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9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8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8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7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6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89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61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03ECA-4CCC-4F94-B1D9-1166924A62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4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AAEA20-E1CB-47AA-80CB-EA6313597471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C312E1-08A5-44C6-9754-53940ACCD0B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8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2.png"/><Relationship Id="rId4" Type="http://schemas.openxmlformats.org/officeDocument/2006/relationships/hyperlink" Target="https://connection.naviance.com/crowley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hyperlink" Target="http://www.crowleyisdtx.org/cms/lib5/TX01917780/Centricity/Domain/647/2015-2016%20HS%20Course%20Description%20Guide_Final.pdf" TargetMode="Externa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861222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meo.com/8612389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5" Type="http://schemas.openxmlformats.org/officeDocument/2006/relationships/image" Target="../media/image20.pn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amy.kuhns@crowley.k12.tx.us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zarinah.scott@crowley.k12.tx.us" TargetMode="Externa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hyperlink" Target="mailto:rhonda.smith@crowley.k12.tx.us" TargetMode="External"/><Relationship Id="rId5" Type="http://schemas.openxmlformats.org/officeDocument/2006/relationships/hyperlink" Target="mailto:debbie.mcdonald@crowley.k12.tx.us" TargetMode="External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13.xml"/><Relationship Id="rId9" Type="http://schemas.openxmlformats.org/officeDocument/2006/relationships/hyperlink" Target="mailto:michael.mabry@crowley.k12.tx.u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371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Crowley isd graduation requirements for class of 2018 and beyond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r>
              <a:rPr lang="en-US" dirty="0" smtClean="0"/>
              <a:t>World Geography </a:t>
            </a:r>
            <a:r>
              <a:rPr lang="en-US" sz="1600" dirty="0" smtClean="0"/>
              <a:t>(*) </a:t>
            </a:r>
            <a:r>
              <a:rPr lang="en-US" sz="1800" b="1" u="sng" dirty="0" smtClean="0"/>
              <a:t>or</a:t>
            </a:r>
            <a:r>
              <a:rPr lang="en-US" sz="1600" dirty="0" smtClean="0"/>
              <a:t> </a:t>
            </a:r>
            <a:r>
              <a:rPr lang="en-US" dirty="0" smtClean="0"/>
              <a:t>World History </a:t>
            </a:r>
            <a:r>
              <a:rPr lang="en-US" sz="1600" dirty="0" smtClean="0"/>
              <a:t>(*)(**)</a:t>
            </a:r>
          </a:p>
          <a:p>
            <a:pPr lvl="1"/>
            <a:r>
              <a:rPr lang="en-US" sz="1300" dirty="0" smtClean="0"/>
              <a:t> </a:t>
            </a:r>
            <a:r>
              <a:rPr lang="en-US" sz="2400" dirty="0" smtClean="0"/>
              <a:t>(AP Human Geography may substitute)</a:t>
            </a:r>
          </a:p>
          <a:p>
            <a:r>
              <a:rPr lang="en-US" dirty="0" smtClean="0"/>
              <a:t>US History </a:t>
            </a:r>
            <a:r>
              <a:rPr lang="en-US" sz="1400" dirty="0" smtClean="0"/>
              <a:t>(**) (D)</a:t>
            </a:r>
          </a:p>
          <a:p>
            <a:r>
              <a:rPr lang="en-US" dirty="0" smtClean="0"/>
              <a:t>US Government (1/2 credit) </a:t>
            </a:r>
            <a:r>
              <a:rPr lang="en-US" sz="1400" dirty="0" smtClean="0"/>
              <a:t>(**) (D)</a:t>
            </a:r>
          </a:p>
          <a:p>
            <a:r>
              <a:rPr lang="en-US" dirty="0" smtClean="0"/>
              <a:t>Economics (1/2 credit) </a:t>
            </a:r>
            <a:r>
              <a:rPr lang="en-US" sz="1400" dirty="0" smtClean="0"/>
              <a:t>(**) (D)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3340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(*)  Pre-AP  option available</a:t>
            </a:r>
          </a:p>
          <a:p>
            <a:r>
              <a:rPr lang="en-US" b="1" dirty="0" smtClean="0"/>
              <a:t>(**) Advanced Placement option available</a:t>
            </a:r>
          </a:p>
          <a:p>
            <a:r>
              <a:rPr lang="en-US" b="1" dirty="0" smtClean="0"/>
              <a:t>(D) Dual Credit options available </a:t>
            </a:r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must complete two credits in the same language. </a:t>
            </a:r>
          </a:p>
          <a:p>
            <a:endParaRPr lang="en-US" dirty="0"/>
          </a:p>
          <a:p>
            <a:r>
              <a:rPr lang="en-US" dirty="0" smtClean="0"/>
              <a:t>We offer:</a:t>
            </a:r>
          </a:p>
          <a:p>
            <a:pPr lvl="1"/>
            <a:r>
              <a:rPr lang="en-US" dirty="0" smtClean="0"/>
              <a:t>Spanish</a:t>
            </a:r>
          </a:p>
          <a:p>
            <a:pPr lvl="1"/>
            <a:r>
              <a:rPr lang="en-US" dirty="0" smtClean="0"/>
              <a:t>French</a:t>
            </a:r>
          </a:p>
          <a:p>
            <a:pPr lvl="1"/>
            <a:r>
              <a:rPr lang="en-US" dirty="0" smtClean="0"/>
              <a:t>German</a:t>
            </a:r>
          </a:p>
          <a:p>
            <a:pPr lvl="1"/>
            <a:r>
              <a:rPr lang="en-US" dirty="0" smtClean="0"/>
              <a:t>American Sign Language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6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Education: 1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come from:</a:t>
            </a:r>
          </a:p>
          <a:p>
            <a:pPr lvl="1"/>
            <a:r>
              <a:rPr lang="en-US" dirty="0"/>
              <a:t>Athletics</a:t>
            </a:r>
          </a:p>
          <a:p>
            <a:pPr lvl="1"/>
            <a:r>
              <a:rPr lang="en-US" dirty="0"/>
              <a:t>PE</a:t>
            </a:r>
          </a:p>
          <a:p>
            <a:pPr lvl="1"/>
            <a:r>
              <a:rPr lang="en-US" dirty="0"/>
              <a:t>JROTC</a:t>
            </a:r>
          </a:p>
          <a:p>
            <a:pPr lvl="1"/>
            <a:r>
              <a:rPr lang="en-US" dirty="0"/>
              <a:t>Or the 1</a:t>
            </a:r>
            <a:r>
              <a:rPr lang="en-US" baseline="30000" dirty="0"/>
              <a:t>st</a:t>
            </a:r>
            <a:r>
              <a:rPr lang="en-US" dirty="0"/>
              <a:t> semester of the first two years of Band, Color Guard, Cheer, or Drill Team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my.kuhns\AppData\Local\Microsoft\Windows\Temporary Internet Files\Content.IE5\QX1CDYFR\MC9003108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56" y="4876637"/>
            <a:ext cx="1327287" cy="101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my.kuhns\AppData\Local\Microsoft\Windows\Temporary Internet Files\Content.IE5\E670L6O4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1804988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my.kuhns\AppData\Local\Microsoft\Windows\Temporary Internet Files\Content.IE5\9LTUELM3\MC90001968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951037" cy="17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69274" y="57459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7301" y="1638698"/>
            <a:ext cx="6780669" cy="3619102"/>
          </a:xfrm>
        </p:spPr>
        <p:txBody>
          <a:bodyPr>
            <a:normAutofit/>
          </a:bodyPr>
          <a:lstStyle/>
          <a:p>
            <a:r>
              <a:rPr lang="en-US" dirty="0" smtClean="0"/>
              <a:t>One full credit of Fine Art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Choir</a:t>
            </a:r>
          </a:p>
          <a:p>
            <a:pPr lvl="1"/>
            <a:r>
              <a:rPr lang="en-US" dirty="0" smtClean="0"/>
              <a:t>Band</a:t>
            </a:r>
          </a:p>
          <a:p>
            <a:pPr lvl="1"/>
            <a:r>
              <a:rPr lang="en-US" dirty="0" smtClean="0"/>
              <a:t>Theatre</a:t>
            </a:r>
          </a:p>
          <a:p>
            <a:pPr lvl="1"/>
            <a:r>
              <a:rPr lang="en-US" dirty="0" smtClean="0"/>
              <a:t>Drill Team</a:t>
            </a:r>
          </a:p>
          <a:p>
            <a:pPr lvl="1"/>
            <a:r>
              <a:rPr lang="en-US" dirty="0" smtClean="0"/>
              <a:t>Dance</a:t>
            </a:r>
          </a:p>
          <a:p>
            <a:pPr lvl="1"/>
            <a:r>
              <a:rPr lang="en-US" dirty="0" smtClean="0"/>
              <a:t>Principals of Floral Design (CTE)</a:t>
            </a:r>
          </a:p>
          <a:p>
            <a:pPr lvl="1"/>
            <a:r>
              <a:rPr lang="en-US" dirty="0" smtClean="0"/>
              <a:t>Music Theory</a:t>
            </a:r>
            <a:endParaRPr lang="en-US" dirty="0"/>
          </a:p>
        </p:txBody>
      </p:sp>
      <p:pic>
        <p:nvPicPr>
          <p:cNvPr id="5122" name="Picture 2" descr="C:\Users\amy.kuhns\AppData\Local\Microsoft\Windows\Temporary Internet Files\Content.IE5\QX1CDYFR\MC900441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66" y="609600"/>
            <a:ext cx="259715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my.kuhns\AppData\Local\Microsoft\Windows\Temporary Internet Files\Content.IE5\S9G5H5DZ\MC90008855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284732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my.kuhns\AppData\Local\Microsoft\Windows\Temporary Internet Files\Content.IE5\9LTUELM3\MC9002171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73421"/>
            <a:ext cx="1808683" cy="165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57987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Other means of credit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Credit by Exam – Offered for both advancement and recovery. See your counselor for details.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Dual Credit – Can be done through the school in English and Social Studies starting Junior year, or can be done over the summer.</a:t>
            </a:r>
            <a:endParaRPr lang="en-US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outstanding </a:t>
            </a:r>
            <a:r>
              <a:rPr lang="en-US" dirty="0" smtClean="0"/>
              <a:t>performance: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a dual credit course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bilingualism and </a:t>
            </a:r>
            <a:r>
              <a:rPr lang="en-US" dirty="0" err="1"/>
              <a:t>biliteracy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an AP test or IB exam 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the PSAT, the ACT-Plan, the SAT, or the ACT </a:t>
            </a:r>
          </a:p>
          <a:p>
            <a:r>
              <a:rPr lang="en-US" dirty="0" smtClean="0"/>
              <a:t>For </a:t>
            </a:r>
            <a:r>
              <a:rPr lang="en-US" dirty="0"/>
              <a:t>earning a nationally or internationally recognized business or industry certification or license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4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Endorsements: Your future is </a:t>
            </a:r>
            <a:r>
              <a:rPr lang="en-US" u="sng" dirty="0" smtClean="0"/>
              <a:t>your choice</a:t>
            </a:r>
            <a:endParaRPr lang="en-US" u="sng" dirty="0"/>
          </a:p>
        </p:txBody>
      </p:sp>
      <p:pic>
        <p:nvPicPr>
          <p:cNvPr id="6147" name="Picture 3" descr="C:\Users\amy.kuhns\AppData\Local\Microsoft\Windows\Temporary Internet Files\Content.IE5\QX1CDYFR\MC9000549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14874"/>
            <a:ext cx="4267200" cy="48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7467600" cy="563562"/>
          </a:xfrm>
        </p:spPr>
        <p:txBody>
          <a:bodyPr/>
          <a:lstStyle/>
          <a:p>
            <a:r>
              <a:rPr lang="en-US" dirty="0" smtClean="0"/>
              <a:t>Crowley ISD Pathway Offerings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3913177"/>
              </p:ext>
            </p:extLst>
          </p:nvPr>
        </p:nvGraphicFramePr>
        <p:xfrm>
          <a:off x="30480" y="533401"/>
          <a:ext cx="9113520" cy="633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380"/>
                <a:gridCol w="2278380"/>
                <a:gridCol w="2278380"/>
                <a:gridCol w="2278380"/>
              </a:tblGrid>
              <a:tr h="8369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Arts &amp; Humanities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Business &amp; Industry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Business &amp; Industry (Continued)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Public Services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11843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□Fine Arts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□Social Studies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□Languages Other Than English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6EFA7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□Ag Power Systems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□Ag Natural Resources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□Ag Plant Systems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□Ag Animal Systems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□Ag Environmental Systems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□Interior Design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□Architecture Design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□Construction Technology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□Graphic Design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□Audio and Video Technology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□Commercial Photography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□Fashion Design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□Business Information Management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□Marketing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□Finance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□Journalism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□Debate &amp; Public Speaking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□Computer Software Design &amp; Programming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□Web and Digital Communication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□Culinary Arts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□Computer Technician &amp; Network Administrator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□Education &amp; Training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□Health Science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□Health Science – Pharmacy Tech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□Biomedical Science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□Cosmetology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□Government &amp; Public Administration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□Law Enforcement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□Firefighter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□JROTC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□Child Development</a:t>
                      </a:r>
                      <a:endParaRPr lang="en-US" sz="28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57A61"/>
                    </a:solidFill>
                  </a:tcPr>
                </a:tc>
              </a:tr>
              <a:tr h="2813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S.T.E.M.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13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□Mathematics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□Science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□Computer Science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□Pre-Engineering (Project Lead the Way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2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Multidisciplinary</a:t>
                      </a: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27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□4x4</a:t>
                      </a:r>
                      <a:r>
                        <a:rPr lang="en-US" sz="1600" baseline="0" dirty="0" smtClean="0">
                          <a:effectLst/>
                        </a:rPr>
                        <a:t> Grad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□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Earning 4 advanced (AP or DC) courses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□ 4 electives that</a:t>
                      </a:r>
                      <a:r>
                        <a:rPr lang="en-US" sz="1600" baseline="0" dirty="0" smtClean="0">
                          <a:effectLst/>
                        </a:rPr>
                        <a:t> center around becoming a college ready student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6248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Which coherent sequence does this futures class lead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55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Futures in Arts, AV and Communication</a:t>
            </a:r>
          </a:p>
          <a:p>
            <a:pPr lvl="1"/>
            <a:r>
              <a:rPr lang="en-US" dirty="0" smtClean="0"/>
              <a:t>Graphic Design</a:t>
            </a:r>
          </a:p>
          <a:p>
            <a:pPr lvl="1"/>
            <a:r>
              <a:rPr lang="en-US" dirty="0" smtClean="0"/>
              <a:t>Interior Design</a:t>
            </a:r>
          </a:p>
          <a:p>
            <a:pPr lvl="1"/>
            <a:r>
              <a:rPr lang="en-US" dirty="0" smtClean="0"/>
              <a:t>Audio and Video Production</a:t>
            </a:r>
          </a:p>
          <a:p>
            <a:pPr lvl="1"/>
            <a:r>
              <a:rPr lang="en-US" dirty="0" smtClean="0"/>
              <a:t>Fashion Design</a:t>
            </a:r>
          </a:p>
          <a:p>
            <a:pPr lvl="1"/>
            <a:r>
              <a:rPr lang="en-US" dirty="0" smtClean="0"/>
              <a:t>Commercial Photography</a:t>
            </a:r>
          </a:p>
          <a:p>
            <a:r>
              <a:rPr lang="en-US" b="1" dirty="0" smtClean="0"/>
              <a:t>Futures in Agriculture and Natural Resources</a:t>
            </a:r>
          </a:p>
          <a:p>
            <a:pPr lvl="1"/>
            <a:r>
              <a:rPr lang="en-US" dirty="0" smtClean="0"/>
              <a:t>All Agriculture related programs</a:t>
            </a:r>
          </a:p>
          <a:p>
            <a:r>
              <a:rPr lang="en-US" b="1" dirty="0" smtClean="0"/>
              <a:t>Futures in STEM</a:t>
            </a:r>
          </a:p>
          <a:p>
            <a:pPr lvl="1"/>
            <a:r>
              <a:rPr lang="en-US" dirty="0" smtClean="0"/>
              <a:t>Science, Technology, Engineering and Math careers</a:t>
            </a:r>
          </a:p>
          <a:p>
            <a:r>
              <a:rPr lang="en-US" b="1" dirty="0" smtClean="0"/>
              <a:t>Futures in Business, Marketing and Finance</a:t>
            </a:r>
          </a:p>
          <a:p>
            <a:pPr lvl="1"/>
            <a:r>
              <a:rPr lang="en-US" dirty="0" smtClean="0"/>
              <a:t>Accounting</a:t>
            </a:r>
          </a:p>
          <a:p>
            <a:pPr lvl="1"/>
            <a:r>
              <a:rPr lang="en-US" dirty="0" smtClean="0"/>
              <a:t>Finance</a:t>
            </a:r>
          </a:p>
          <a:p>
            <a:pPr lvl="1"/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Business Information Systems</a:t>
            </a:r>
          </a:p>
          <a:p>
            <a:r>
              <a:rPr lang="en-US" b="1" dirty="0" smtClean="0"/>
              <a:t>Futures in Social, Personal, and Public Service</a:t>
            </a:r>
          </a:p>
          <a:p>
            <a:pPr lvl="1"/>
            <a:r>
              <a:rPr lang="en-US" dirty="0" smtClean="0"/>
              <a:t>Cosmetology</a:t>
            </a:r>
          </a:p>
          <a:p>
            <a:pPr lvl="1"/>
            <a:r>
              <a:rPr lang="en-US" dirty="0" smtClean="0"/>
              <a:t>Education and Training</a:t>
            </a:r>
          </a:p>
          <a:p>
            <a:pPr lvl="1"/>
            <a:r>
              <a:rPr lang="en-US" dirty="0" smtClean="0"/>
              <a:t>Culinary Arts</a:t>
            </a:r>
          </a:p>
          <a:p>
            <a:r>
              <a:rPr lang="en-US" b="1" dirty="0" smtClean="0"/>
              <a:t>Futures in Law, Public Safety, Corrections, and Security</a:t>
            </a:r>
          </a:p>
          <a:p>
            <a:pPr lvl="1"/>
            <a:r>
              <a:rPr lang="en-US" dirty="0" smtClean="0"/>
              <a:t>Law Enforcement</a:t>
            </a:r>
            <a:r>
              <a:rPr lang="en-US" dirty="0"/>
              <a:t>	</a:t>
            </a:r>
            <a:endParaRPr lang="en-US" dirty="0" smtClean="0"/>
          </a:p>
          <a:p>
            <a:pPr lvl="1"/>
            <a:r>
              <a:rPr lang="en-US" dirty="0" smtClean="0"/>
              <a:t>Firefighter</a:t>
            </a:r>
          </a:p>
          <a:p>
            <a:r>
              <a:rPr lang="en-US" b="1" dirty="0"/>
              <a:t>Futures in Biomedical and Health Science</a:t>
            </a:r>
          </a:p>
          <a:p>
            <a:pPr lvl="1"/>
            <a:r>
              <a:rPr lang="en-US" dirty="0" smtClean="0"/>
              <a:t>Health Science</a:t>
            </a:r>
          </a:p>
          <a:p>
            <a:pPr lvl="1"/>
            <a:r>
              <a:rPr lang="en-US" dirty="0" smtClean="0"/>
              <a:t>Pharmacy Technician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32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mute="1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91440"/>
            <a:ext cx="7520940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/>
              <a:t>Naviance</a:t>
            </a:r>
            <a:r>
              <a:rPr lang="en-US" dirty="0" smtClean="0"/>
              <a:t> instructions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6230" y="944880"/>
            <a:ext cx="8534400" cy="591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 to:</a:t>
            </a:r>
          </a:p>
          <a:p>
            <a:endParaRPr lang="en-US" dirty="0" smtClean="0"/>
          </a:p>
          <a:p>
            <a:r>
              <a:rPr lang="en-US" sz="3200" dirty="0" smtClean="0">
                <a:hlinkClick r:id="rId4"/>
              </a:rPr>
              <a:t>https://connection.naviance.com/crowleyhs</a:t>
            </a:r>
            <a:endParaRPr lang="en-US" sz="3200" dirty="0" smtClean="0"/>
          </a:p>
          <a:p>
            <a:endParaRPr lang="en-US" sz="4400" dirty="0"/>
          </a:p>
          <a:p>
            <a:r>
              <a:rPr lang="en-US" sz="3600" dirty="0" smtClean="0"/>
              <a:t>Login is (</a:t>
            </a:r>
            <a:r>
              <a:rPr lang="en-US" sz="3600" dirty="0" err="1" smtClean="0"/>
              <a:t>FirstInitial</a:t>
            </a:r>
            <a:r>
              <a:rPr lang="en-US" sz="3600" dirty="0" smtClean="0"/>
              <a:t>)(</a:t>
            </a:r>
            <a:r>
              <a:rPr lang="en-US" sz="3600" dirty="0" err="1" smtClean="0"/>
              <a:t>LastInitial</a:t>
            </a:r>
            <a:r>
              <a:rPr lang="en-US" sz="3600" dirty="0" smtClean="0"/>
              <a:t>)ID</a:t>
            </a:r>
          </a:p>
          <a:p>
            <a:r>
              <a:rPr lang="en-US" sz="3600" dirty="0" smtClean="0"/>
              <a:t>Password is your ID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Example: Bob Williams, ID 12345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Login: BW12345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Password: 12345</a:t>
            </a:r>
          </a:p>
          <a:p>
            <a:endParaRPr lang="en-US" sz="4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receive during course advisement?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Transcript of grades (if applicable)</a:t>
            </a:r>
          </a:p>
          <a:p>
            <a:r>
              <a:rPr lang="en-US" dirty="0" smtClean="0"/>
              <a:t>Endorsement / PGP indication</a:t>
            </a:r>
          </a:p>
          <a:p>
            <a:r>
              <a:rPr lang="en-US" dirty="0" smtClean="0"/>
              <a:t>Instructions on building a 4 year plan in </a:t>
            </a:r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Link to the Course Description Guide</a:t>
            </a:r>
          </a:p>
          <a:p>
            <a:pPr lvl="1"/>
            <a:r>
              <a:rPr lang="en-US" dirty="0" smtClean="0"/>
              <a:t>Found on the Crowley ISD website you can also open the below link.</a:t>
            </a:r>
          </a:p>
          <a:p>
            <a:pPr lvl="2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www.crowleyisdtx.org/cms/lib5/TX01917780/Centricity/Domain/647/2015-2016%20HS%20Course%20Description%20Guide_Final.pdf</a:t>
            </a:r>
            <a:endParaRPr lang="en-US" dirty="0" smtClean="0"/>
          </a:p>
          <a:p>
            <a:pPr marL="731520" lvl="2" indent="0">
              <a:buNone/>
            </a:pPr>
            <a:endParaRPr lang="en-US" dirty="0" smtClean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10850" r="19736"/>
          <a:stretch/>
        </p:blipFill>
        <p:spPr bwMode="auto">
          <a:xfrm>
            <a:off x="228959" y="365760"/>
            <a:ext cx="8561869" cy="498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2520" y="2011680"/>
            <a:ext cx="40386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162300" y="1600200"/>
            <a:ext cx="4877440" cy="3380913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LOGIN HERE</a:t>
            </a:r>
          </a:p>
          <a:p>
            <a:pPr algn="ctr"/>
            <a:r>
              <a:rPr lang="en-US" sz="2800" dirty="0" smtClean="0"/>
              <a:t>Username: FL#####</a:t>
            </a:r>
          </a:p>
          <a:p>
            <a:pPr algn="ctr"/>
            <a:r>
              <a:rPr lang="en-US" sz="2800" dirty="0" smtClean="0"/>
              <a:t>Password: #####</a:t>
            </a:r>
            <a:endParaRPr lang="en-US" sz="28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218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6" t="5085" r="13253"/>
          <a:stretch/>
        </p:blipFill>
        <p:spPr bwMode="auto">
          <a:xfrm>
            <a:off x="373379" y="15240"/>
            <a:ext cx="8305800" cy="54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>
          <a:xfrm rot="1762951">
            <a:off x="4437044" y="2680953"/>
            <a:ext cx="2590800" cy="13716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457" y="5718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5" t="3939" r="11245"/>
          <a:stretch/>
        </p:blipFill>
        <p:spPr bwMode="auto">
          <a:xfrm>
            <a:off x="883920" y="274320"/>
            <a:ext cx="7239000" cy="48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9653467">
            <a:off x="4493886" y="2797685"/>
            <a:ext cx="2590800" cy="13716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054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/>
          <a:stretch/>
        </p:blipFill>
        <p:spPr bwMode="auto">
          <a:xfrm>
            <a:off x="396240" y="0"/>
            <a:ext cx="8351520" cy="515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653467">
            <a:off x="3266714" y="3045375"/>
            <a:ext cx="3352056" cy="1790619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837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6" r="4341" b="39260"/>
          <a:stretch/>
        </p:blipFill>
        <p:spPr bwMode="auto">
          <a:xfrm>
            <a:off x="0" y="2960654"/>
            <a:ext cx="8763000" cy="2664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7779375">
            <a:off x="6202049" y="2375537"/>
            <a:ext cx="3352056" cy="1790619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52400"/>
            <a:ext cx="71628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Today, we will start a new plan from scratch!</a:t>
            </a:r>
          </a:p>
          <a:p>
            <a:endParaRPr lang="en-US" sz="2400" dirty="0"/>
          </a:p>
          <a:p>
            <a:r>
              <a:rPr lang="en-US" sz="2400" dirty="0" smtClean="0"/>
              <a:t>If you work on it after today, you might choose to edit an already started plan, such as the one we start in class today.</a:t>
            </a:r>
            <a:endParaRPr lang="en-US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61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5240"/>
            <a:ext cx="9128760" cy="55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5715000"/>
            <a:ext cx="912876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Choose the plan you are going to graduate on. Refer to previous information about which pathway to choose.</a:t>
            </a:r>
            <a:endParaRPr lang="en-US" sz="28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72817" y="5471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r="2508"/>
          <a:stretch/>
        </p:blipFill>
        <p:spPr bwMode="auto">
          <a:xfrm>
            <a:off x="228600" y="-15239"/>
            <a:ext cx="862584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753231">
            <a:off x="1738637" y="3310155"/>
            <a:ext cx="1970523" cy="1490571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SUBJECT AREAS TO FILL</a:t>
            </a:r>
          </a:p>
        </p:txBody>
      </p:sp>
      <p:sp>
        <p:nvSpPr>
          <p:cNvPr id="2" name="Right Arrow 1"/>
          <p:cNvSpPr/>
          <p:nvPr/>
        </p:nvSpPr>
        <p:spPr>
          <a:xfrm rot="20556074">
            <a:off x="4090117" y="3858714"/>
            <a:ext cx="3233278" cy="181196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CLASSES YOU’VE TAKEN OR ARE TAKING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20686856">
            <a:off x="1442940" y="1202963"/>
            <a:ext cx="3001361" cy="166415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MAKE A NOTE TO YOUR COUNSELOR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977286"/>
            <a:ext cx="8763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GO AHEAD AND CLICK ON ENGLISH</a:t>
            </a:r>
            <a:endParaRPr lang="en-US" sz="3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1043" y="6019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" r="18167"/>
          <a:stretch/>
        </p:blipFill>
        <p:spPr bwMode="auto">
          <a:xfrm>
            <a:off x="53694" y="298973"/>
            <a:ext cx="8633106" cy="56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1239833">
            <a:off x="1015886" y="862476"/>
            <a:ext cx="2845028" cy="1576609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OVERVIEW OF CREDITS CHOSEN</a:t>
            </a:r>
            <a:endParaRPr lang="en-US" b="1" dirty="0"/>
          </a:p>
        </p:txBody>
      </p:sp>
      <p:sp>
        <p:nvSpPr>
          <p:cNvPr id="4" name="Right Arrow 3"/>
          <p:cNvSpPr/>
          <p:nvPr/>
        </p:nvSpPr>
        <p:spPr>
          <a:xfrm rot="18463730">
            <a:off x="-342627" y="3163658"/>
            <a:ext cx="3835166" cy="210117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INSTRUCTIONS ABOUT WHAT TO CHOOSE ON THIS PAGE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94" y="6088559"/>
            <a:ext cx="8763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SCROLL DOWN…..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135523"/>
            <a:ext cx="762000" cy="1692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00" dirty="0" smtClean="0"/>
              <a:t> </a:t>
            </a:r>
            <a:endParaRPr lang="en-US" sz="5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9437" y="6218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6" r="18736"/>
          <a:stretch/>
        </p:blipFill>
        <p:spPr bwMode="auto">
          <a:xfrm>
            <a:off x="0" y="15239"/>
            <a:ext cx="7315200" cy="64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198208">
            <a:off x="-6651" y="65347"/>
            <a:ext cx="3911456" cy="230149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MEANS IT IS ALREADY IN YOUR PLAN. YOU DON’T HAVE TO SELECT IT AGAIN.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 rot="20460654">
            <a:off x="3767043" y="2986065"/>
            <a:ext cx="3209822" cy="1865299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COURSES TO MEET THE REQUIREMENTS</a:t>
            </a:r>
          </a:p>
        </p:txBody>
      </p:sp>
      <p:sp>
        <p:nvSpPr>
          <p:cNvPr id="5" name="Left Arrow 4"/>
          <p:cNvSpPr/>
          <p:nvPr/>
        </p:nvSpPr>
        <p:spPr>
          <a:xfrm rot="20460654">
            <a:off x="5247413" y="4738318"/>
            <a:ext cx="3209822" cy="187807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ADD THEM TO YOUR PLAN!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8085" y="5837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6"/>
          <a:stretch/>
        </p:blipFill>
        <p:spPr bwMode="auto">
          <a:xfrm>
            <a:off x="0" y="450916"/>
            <a:ext cx="9193798" cy="306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798501">
            <a:off x="1558762" y="1095292"/>
            <a:ext cx="5868178" cy="2310728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YOU’VE MET THE REQUIREMENTS FOR THAT SUBJECT AREA, THE RED TRIANGLE CHANGES TO A GREEN CHECKMARK!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639" y="4724400"/>
            <a:ext cx="8763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THEN, YOU KEEP GOING THROUGH THE SUBJECTS UNTIL ALL REQUIREMENTS ARE MET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5482" y="6019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house bill 5 and the foundation graduation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Check out these videos developed by the University of Texas and the Texas Education Agency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Parent Video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Student Video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"/>
            <a:ext cx="8763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Be careful and read the instructions! Things can sometimes be a little tricky in the electives department.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1249" r="27511" b="15001"/>
          <a:stretch/>
        </p:blipFill>
        <p:spPr bwMode="auto">
          <a:xfrm>
            <a:off x="838200" y="1728601"/>
            <a:ext cx="6522720" cy="511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20460654">
            <a:off x="3917487" y="2684932"/>
            <a:ext cx="4859934" cy="3065976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On the Endorsement Electives category, you first have the use the drop-down to select your pathway.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7" y="1233488"/>
            <a:ext cx="8406266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240"/>
            <a:ext cx="8763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Then you’ll see a set of electives specific to your endorsement!</a:t>
            </a:r>
            <a:endParaRPr lang="en-US" sz="4000" dirty="0"/>
          </a:p>
        </p:txBody>
      </p:sp>
      <p:sp>
        <p:nvSpPr>
          <p:cNvPr id="4" name="Left Arrow 3"/>
          <p:cNvSpPr/>
          <p:nvPr/>
        </p:nvSpPr>
        <p:spPr>
          <a:xfrm rot="20460654">
            <a:off x="4026134" y="2833665"/>
            <a:ext cx="3209822" cy="1865299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COURSES TO MEET THE REQUIREMENTS</a:t>
            </a:r>
          </a:p>
        </p:txBody>
      </p:sp>
      <p:sp>
        <p:nvSpPr>
          <p:cNvPr id="5" name="Left Arrow 4"/>
          <p:cNvSpPr/>
          <p:nvPr/>
        </p:nvSpPr>
        <p:spPr>
          <a:xfrm rot="20460654">
            <a:off x="5849258" y="4662118"/>
            <a:ext cx="3209822" cy="187807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ADD THEM TO YOUR PLAN!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97270" y="6096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25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8411941">
            <a:off x="197886" y="1551990"/>
            <a:ext cx="4902968" cy="24635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ONCE ALL REQUIREMENTS ARE MET AND YOUR 4 YEAR PLAN IS COMPLETE, CLICK HERE</a:t>
            </a:r>
            <a:endParaRPr lang="en-US" b="1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1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4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30480"/>
            <a:ext cx="9098280" cy="35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7168988">
            <a:off x="-789012" y="2906840"/>
            <a:ext cx="4902968" cy="283888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/>
              <a:t>USE THESE TABS TO VIEW YOUR COURSE PLAN AND MAKE SURE IT IS JUST THE WAY YOU WANT IT!</a:t>
            </a:r>
            <a:endParaRPr lang="en-US" b="1" dirty="0"/>
          </a:p>
        </p:txBody>
      </p:sp>
      <p:sp>
        <p:nvSpPr>
          <p:cNvPr id="2" name="Up Arrow 1"/>
          <p:cNvSpPr/>
          <p:nvPr/>
        </p:nvSpPr>
        <p:spPr>
          <a:xfrm rot="1087684">
            <a:off x="6020542" y="1444493"/>
            <a:ext cx="2987040" cy="3505653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ONCE YOU’RE DONE, YOU CAN EXIT THE COURSE PLANNER! (scan your plan is not working yet)</a:t>
            </a:r>
          </a:p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837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8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forget you will also have to pass 5 End of Course Exams in order to receive a Texas High School Diploma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English 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English 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Algebra 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Biology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US History</a:t>
            </a:r>
            <a:endParaRPr lang="en-US" sz="3600" dirty="0"/>
          </a:p>
        </p:txBody>
      </p:sp>
      <p:pic>
        <p:nvPicPr>
          <p:cNvPr id="3074" name="Picture 2" descr="C:\Users\amy.kuhns\AppData\Local\Microsoft\Windows\Temporary Internet Files\Content.IE5\9LTUELM3\MP90040226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20856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610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Can I choose more than one endorsement? </a:t>
            </a:r>
            <a:r>
              <a:rPr lang="en-US" dirty="0" smtClean="0"/>
              <a:t>– </a:t>
            </a:r>
            <a:r>
              <a:rPr lang="en-US" i="1" dirty="0" smtClean="0"/>
              <a:t>YES!</a:t>
            </a:r>
          </a:p>
          <a:p>
            <a:r>
              <a:rPr lang="en-US" b="1" dirty="0" smtClean="0"/>
              <a:t>What if I do not complete the endorsement? </a:t>
            </a:r>
            <a:r>
              <a:rPr lang="en-US" dirty="0" smtClean="0"/>
              <a:t>– </a:t>
            </a:r>
            <a:r>
              <a:rPr lang="en-US" i="1" u="sng" dirty="0" smtClean="0"/>
              <a:t>After</a:t>
            </a:r>
            <a:r>
              <a:rPr lang="en-US" i="1" dirty="0" smtClean="0"/>
              <a:t> your10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 year, you and your parent, along with your counselor can discuss dropping to the foundation plan. But, this will limit your post-secondary options.</a:t>
            </a:r>
          </a:p>
          <a:p>
            <a:r>
              <a:rPr lang="en-US" b="1" dirty="0" smtClean="0"/>
              <a:t>So, every student must take two years of foreign language? </a:t>
            </a:r>
            <a:r>
              <a:rPr lang="en-US" dirty="0" smtClean="0"/>
              <a:t>– </a:t>
            </a:r>
            <a:r>
              <a:rPr lang="en-US" i="1" dirty="0" smtClean="0"/>
              <a:t>Yes.  This is consistent with what colleges are expecting of our students.</a:t>
            </a:r>
          </a:p>
          <a:p>
            <a:r>
              <a:rPr lang="en-US" b="1" dirty="0" smtClean="0"/>
              <a:t>Does every student have to take Algebra 2? </a:t>
            </a:r>
            <a:r>
              <a:rPr lang="en-US" dirty="0" smtClean="0"/>
              <a:t>– </a:t>
            </a:r>
            <a:r>
              <a:rPr lang="en-US" i="1" dirty="0" smtClean="0"/>
              <a:t>In order to graduate on the Distinguished Achievement Plan, and to be offered AUTOMATIC admission (</a:t>
            </a:r>
            <a:r>
              <a:rPr lang="en-US" i="1" u="sng" dirty="0" smtClean="0"/>
              <a:t>if</a:t>
            </a:r>
            <a:r>
              <a:rPr lang="en-US" i="1" dirty="0" smtClean="0"/>
              <a:t> you also rank in the top 10% of the graduating class) to a four-year state university within Texas, a student must successfully complete Algebra 2. </a:t>
            </a:r>
            <a:r>
              <a:rPr lang="en-US" sz="2100" i="1" dirty="0" smtClean="0"/>
              <a:t>(Top 7% for UT Austin)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What if I have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467600" cy="5407152"/>
          </a:xfrm>
        </p:spPr>
        <p:txBody>
          <a:bodyPr>
            <a:normAutofit/>
          </a:bodyPr>
          <a:lstStyle/>
          <a:p>
            <a:r>
              <a:rPr lang="en-US" dirty="0" smtClean="0"/>
              <a:t>Your 9</a:t>
            </a:r>
            <a:r>
              <a:rPr lang="en-US" baseline="30000" dirty="0" smtClean="0"/>
              <a:t>th</a:t>
            </a:r>
            <a:r>
              <a:rPr lang="en-US" dirty="0" smtClean="0"/>
              <a:t> grade Counselor can help.</a:t>
            </a:r>
          </a:p>
          <a:p>
            <a:pPr lvl="1"/>
            <a:r>
              <a:rPr lang="en-US" dirty="0" smtClean="0"/>
              <a:t>CHS-9</a:t>
            </a:r>
            <a:r>
              <a:rPr lang="en-US" baseline="30000" dirty="0" smtClean="0"/>
              <a:t>th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Debbie Lemke (</a:t>
            </a:r>
            <a:r>
              <a:rPr lang="en-US" dirty="0" smtClean="0">
                <a:hlinkClick r:id="rId5"/>
              </a:rPr>
              <a:t>debbie.mcdonald@crowley.k12.tx.us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NC-9</a:t>
            </a:r>
            <a:r>
              <a:rPr lang="en-US" baseline="30000" dirty="0" smtClean="0"/>
              <a:t>th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Rhonda Smith (</a:t>
            </a:r>
            <a:r>
              <a:rPr lang="en-US" dirty="0" smtClean="0">
                <a:hlinkClick r:id="rId6"/>
              </a:rPr>
              <a:t>rhonda.smith@crowley.k12.tx.us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Zarinah Scott (</a:t>
            </a:r>
            <a:r>
              <a:rPr lang="en-US" dirty="0" smtClean="0">
                <a:hlinkClick r:id="rId7"/>
              </a:rPr>
              <a:t>zarinah.scott@crowley.k12.tx.us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Your College and Career Readiness Counselors can help.</a:t>
            </a:r>
          </a:p>
          <a:p>
            <a:pPr lvl="2"/>
            <a:r>
              <a:rPr lang="en-US" dirty="0" smtClean="0"/>
              <a:t>Amy Kuhns (</a:t>
            </a:r>
            <a:r>
              <a:rPr lang="en-US" dirty="0" smtClean="0">
                <a:hlinkClick r:id="rId8"/>
              </a:rPr>
              <a:t>amy.kuhns@crowley.k12.tx.us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Mike Mabry (</a:t>
            </a:r>
            <a:r>
              <a:rPr lang="en-US" dirty="0" smtClean="0">
                <a:hlinkClick r:id="rId9"/>
              </a:rPr>
              <a:t>michael.mabry@crowley.k12.tx.us</a:t>
            </a:r>
            <a:r>
              <a:rPr lang="en-US" dirty="0" smtClean="0"/>
              <a:t> )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34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Online Course Selection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course selection will be open to students starting November 30</a:t>
            </a:r>
            <a:r>
              <a:rPr lang="en-US" sz="2000" baseline="30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2015– January 15, 2016!  Be sure to message or meet with your counselor if you have questions about your course selections for the 2016-2017 school year.  You may also contact Mrs. Kuhns or Mr. Mabry at the BRJ CTE Center.  Here is a quote to get you on your way to good course planning for your success in high school and beyond: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is bringing the future into the present so that you can do something about it now. “- </a:t>
            </a:r>
            <a:r>
              <a:rPr lang="en-US" sz="2000" b="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Alan Lakein</a:t>
            </a:r>
            <a:endParaRPr lang="en-US" sz="2000" b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8318" y="5718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28600" y="900378"/>
            <a:ext cx="5143500" cy="473842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 English</a:t>
            </a:r>
          </a:p>
          <a:p>
            <a:r>
              <a:rPr lang="en-US" dirty="0" smtClean="0"/>
              <a:t>4 Math</a:t>
            </a:r>
          </a:p>
          <a:p>
            <a:r>
              <a:rPr lang="en-US" dirty="0" smtClean="0"/>
              <a:t>4 Science</a:t>
            </a:r>
          </a:p>
          <a:p>
            <a:r>
              <a:rPr lang="en-US" dirty="0" smtClean="0"/>
              <a:t>3 Social Studies </a:t>
            </a:r>
          </a:p>
          <a:p>
            <a:r>
              <a:rPr lang="en-US" dirty="0" smtClean="0"/>
              <a:t>1 Fine Art</a:t>
            </a:r>
          </a:p>
          <a:p>
            <a:r>
              <a:rPr lang="en-US" dirty="0" smtClean="0"/>
              <a:t>1 PE</a:t>
            </a:r>
          </a:p>
          <a:p>
            <a:r>
              <a:rPr lang="en-US" dirty="0" smtClean="0"/>
              <a:t>2 Foreign Language</a:t>
            </a:r>
          </a:p>
          <a:p>
            <a:r>
              <a:rPr lang="en-US" dirty="0"/>
              <a:t>6</a:t>
            </a:r>
            <a:r>
              <a:rPr lang="en-US" dirty="0" smtClean="0"/>
              <a:t> electives (some with emphasis in a specific endorsement area)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30937"/>
            <a:ext cx="424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Foundation with Endorsement Requires 26 Credits:</a:t>
            </a:r>
            <a:endParaRPr lang="en-US" sz="2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469130" y="131437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Distinguished Level of Achievement:</a:t>
            </a:r>
            <a:endParaRPr lang="en-US" sz="2400" u="sng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469130" y="855876"/>
            <a:ext cx="4572000" cy="19635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Same credit counts as Foundation with Endorsement</a:t>
            </a:r>
          </a:p>
          <a:p>
            <a:r>
              <a:rPr lang="en-US" dirty="0" smtClean="0"/>
              <a:t>Must take Algebra 2 as part of math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547300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Foundation only (Without endorsement)</a:t>
            </a:r>
            <a:r>
              <a:rPr lang="en-US" sz="2400" dirty="0" smtClean="0"/>
              <a:t> requires one less math, one less science, and only 4 electives for a total of 22 credits.</a:t>
            </a:r>
            <a:endParaRPr lang="en-US" sz="24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9746" y="58294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61" y="685800"/>
            <a:ext cx="691685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53400" y="5776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But, First… You’ve got to get your core classes!</a:t>
            </a:r>
            <a:endParaRPr lang="en-US" dirty="0"/>
          </a:p>
        </p:txBody>
      </p:sp>
      <p:pic>
        <p:nvPicPr>
          <p:cNvPr id="2051" name="Picture 3" descr="C:\Users\amy.kuhns\AppData\Local\Microsoft\Windows\Temporary Internet Files\Content.IE5\E670L6O4\MC9002807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03" y="2352392"/>
            <a:ext cx="2640594" cy="215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my.kuhns\AppData\Local\Microsoft\Windows\Temporary Internet Files\Content.IE5\S9G5H5DZ\MP90044244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458" y="1600200"/>
            <a:ext cx="324908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1 </a:t>
            </a:r>
            <a:r>
              <a:rPr lang="en-US" sz="1400" dirty="0" smtClean="0"/>
              <a:t>(*)</a:t>
            </a:r>
          </a:p>
          <a:p>
            <a:r>
              <a:rPr lang="en-US" dirty="0" smtClean="0"/>
              <a:t>English 2 </a:t>
            </a:r>
            <a:r>
              <a:rPr lang="en-US" sz="1400" dirty="0" smtClean="0"/>
              <a:t>(*)</a:t>
            </a:r>
          </a:p>
          <a:p>
            <a:r>
              <a:rPr lang="en-US" dirty="0" smtClean="0"/>
              <a:t>English 3 </a:t>
            </a:r>
            <a:r>
              <a:rPr lang="en-US" sz="1400" dirty="0" smtClean="0"/>
              <a:t>(**) (D)</a:t>
            </a:r>
            <a:endParaRPr lang="en-US" dirty="0" smtClean="0"/>
          </a:p>
          <a:p>
            <a:r>
              <a:rPr lang="en-US" dirty="0" smtClean="0"/>
              <a:t>English 4 </a:t>
            </a:r>
            <a:r>
              <a:rPr lang="en-US" sz="1400" dirty="0" smtClean="0"/>
              <a:t>(**) (D) </a:t>
            </a:r>
            <a:r>
              <a:rPr lang="en-US" sz="1800" dirty="0" smtClean="0"/>
              <a:t>(other Language Arts courses can substitute for English 4 in most cases – Refer to the Course Description Guide for more options)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31277" y="4648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(*)  Pre-AP  option available</a:t>
            </a:r>
          </a:p>
          <a:p>
            <a:r>
              <a:rPr lang="en-US" b="1" dirty="0" smtClean="0"/>
              <a:t>(**) Advanced Placement option available</a:t>
            </a:r>
          </a:p>
          <a:p>
            <a:r>
              <a:rPr lang="en-US" b="1" dirty="0" smtClean="0"/>
              <a:t>(D) Dual Credit options available </a:t>
            </a:r>
            <a:endParaRPr lang="en-US" b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791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152400"/>
            <a:ext cx="75438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Mathematics Options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066800"/>
            <a:ext cx="5257800" cy="4572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Algebra 1</a:t>
            </a:r>
            <a:r>
              <a:rPr lang="en-US" dirty="0" smtClean="0"/>
              <a:t> (*)</a:t>
            </a:r>
          </a:p>
          <a:p>
            <a:r>
              <a:rPr lang="en-US" u="sng" dirty="0" smtClean="0"/>
              <a:t>Geometry</a:t>
            </a:r>
            <a:r>
              <a:rPr lang="en-US" dirty="0" smtClean="0"/>
              <a:t> (*)</a:t>
            </a:r>
          </a:p>
          <a:p>
            <a:r>
              <a:rPr lang="en-US" dirty="0" smtClean="0"/>
              <a:t>Math Models (MMA)</a:t>
            </a:r>
          </a:p>
          <a:p>
            <a:r>
              <a:rPr lang="en-US" u="sng" dirty="0" smtClean="0"/>
              <a:t>Algebra 2</a:t>
            </a:r>
            <a:r>
              <a:rPr lang="en-US" dirty="0" smtClean="0"/>
              <a:t> (*)</a:t>
            </a:r>
            <a:endParaRPr lang="en-US" dirty="0"/>
          </a:p>
          <a:p>
            <a:r>
              <a:rPr lang="en-US" dirty="0" smtClean="0"/>
              <a:t>Advanced </a:t>
            </a:r>
            <a:r>
              <a:rPr lang="en-US" dirty="0"/>
              <a:t>Quantitative Reasoning (“AQR”)</a:t>
            </a:r>
          </a:p>
          <a:p>
            <a:r>
              <a:rPr lang="en-US" dirty="0"/>
              <a:t>Pre-AP </a:t>
            </a:r>
            <a:r>
              <a:rPr lang="en-US" dirty="0" err="1"/>
              <a:t>PreCalculus</a:t>
            </a:r>
            <a:endParaRPr lang="en-US" dirty="0"/>
          </a:p>
          <a:p>
            <a:r>
              <a:rPr lang="en-US" dirty="0"/>
              <a:t>AP Statistics</a:t>
            </a:r>
          </a:p>
          <a:p>
            <a:r>
              <a:rPr lang="en-US" dirty="0"/>
              <a:t>Calculus</a:t>
            </a:r>
          </a:p>
          <a:p>
            <a:r>
              <a:rPr lang="en-US" dirty="0"/>
              <a:t>AP Calculus AB</a:t>
            </a:r>
          </a:p>
          <a:p>
            <a:r>
              <a:rPr lang="en-US" dirty="0"/>
              <a:t>AP Calculus BC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03987"/>
            <a:ext cx="6858000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u="sng" dirty="0" smtClean="0"/>
              <a:t>Underlined</a:t>
            </a:r>
            <a:r>
              <a:rPr lang="en-US" b="1" dirty="0" smtClean="0"/>
              <a:t> courses are required credits.</a:t>
            </a:r>
          </a:p>
          <a:p>
            <a:r>
              <a:rPr lang="en-US" b="1" dirty="0" smtClean="0"/>
              <a:t>(*) Indicates Pre-AP is available for that course</a:t>
            </a:r>
          </a:p>
          <a:p>
            <a:pPr algn="ctr"/>
            <a:r>
              <a:rPr lang="en-US" sz="1600" b="1" i="1" dirty="0" smtClean="0"/>
              <a:t>Refer also to the Course Description Guide for more information about Mathematics course options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7860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25" y="152400"/>
            <a:ext cx="7543800" cy="57785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science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990600"/>
            <a:ext cx="7543799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Biology (*) </a:t>
            </a:r>
            <a:endParaRPr lang="en-US" sz="3600" dirty="0"/>
          </a:p>
          <a:p>
            <a:r>
              <a:rPr lang="en-US" sz="3600" dirty="0" smtClean="0"/>
              <a:t>Chemistry(*), Physics(**), or IPC</a:t>
            </a:r>
          </a:p>
          <a:p>
            <a:r>
              <a:rPr lang="en-US" sz="3600" dirty="0" smtClean="0"/>
              <a:t>Two more Science credits. Options include: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Environmental Systems, </a:t>
            </a:r>
            <a:r>
              <a:rPr lang="en-US" dirty="0"/>
              <a:t>Anatomy &amp; </a:t>
            </a:r>
            <a:r>
              <a:rPr lang="en-US" dirty="0" smtClean="0"/>
              <a:t>Physiology,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	AP </a:t>
            </a:r>
            <a:r>
              <a:rPr lang="en-US" dirty="0"/>
              <a:t>Environmental Science, AP </a:t>
            </a:r>
            <a:r>
              <a:rPr lang="en-US" dirty="0" smtClean="0"/>
              <a:t>Biology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AP Chemistry</a:t>
            </a:r>
            <a:r>
              <a:rPr lang="en-US" dirty="0"/>
              <a:t>, </a:t>
            </a:r>
            <a:r>
              <a:rPr lang="en-US" dirty="0" smtClean="0"/>
              <a:t>AP </a:t>
            </a:r>
            <a:r>
              <a:rPr lang="en-US" dirty="0"/>
              <a:t>Physics 1, 2, and </a:t>
            </a:r>
            <a:r>
              <a:rPr lang="en-US" dirty="0" smtClean="0"/>
              <a:t>C,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Microbiology/Pathophysiology</a:t>
            </a:r>
            <a:r>
              <a:rPr lang="en-US" dirty="0"/>
              <a:t>, </a:t>
            </a:r>
            <a:r>
              <a:rPr lang="en-US" dirty="0" smtClean="0"/>
              <a:t>Aquatic Science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Earth </a:t>
            </a:r>
            <a:r>
              <a:rPr lang="en-US" dirty="0"/>
              <a:t>and Space </a:t>
            </a:r>
            <a:r>
              <a:rPr lang="en-US" dirty="0" smtClean="0"/>
              <a:t>Science, Forensic </a:t>
            </a:r>
            <a:r>
              <a:rPr lang="en-US" dirty="0"/>
              <a:t>Science (CTE</a:t>
            </a:r>
            <a:r>
              <a:rPr lang="en-US" dirty="0" smtClean="0"/>
              <a:t>),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	Advanced Animal Science </a:t>
            </a:r>
            <a:r>
              <a:rPr lang="en-US" dirty="0"/>
              <a:t>(CTE), 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Food </a:t>
            </a:r>
            <a:r>
              <a:rPr lang="en-US" dirty="0"/>
              <a:t>Science (CTE)</a:t>
            </a:r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6019800"/>
            <a:ext cx="662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(*)  Pre-AP  option available</a:t>
            </a:r>
          </a:p>
          <a:p>
            <a:r>
              <a:rPr lang="en-US" b="1" dirty="0" smtClean="0"/>
              <a:t>(**) Advanced Placement option available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5776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10456</TotalTime>
  <Words>1510</Words>
  <Application>Microsoft Office PowerPoint</Application>
  <PresentationFormat>On-screen Show (4:3)</PresentationFormat>
  <Paragraphs>263</Paragraphs>
  <Slides>37</Slides>
  <Notes>13</Notes>
  <HiddenSlides>0</HiddenSlides>
  <MMClips>35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Crowley isd graduation requirements for class of 2018 and beyond</vt:lpstr>
      <vt:lpstr>What will we receive during course advisement?</vt:lpstr>
      <vt:lpstr>What is house bill 5 and the foundation graduation program?</vt:lpstr>
      <vt:lpstr>PowerPoint Presentation</vt:lpstr>
      <vt:lpstr>PowerPoint Presentation</vt:lpstr>
      <vt:lpstr>But, First… You’ve got to get your core classes!</vt:lpstr>
      <vt:lpstr>English</vt:lpstr>
      <vt:lpstr>Mathematics Options</vt:lpstr>
      <vt:lpstr>science</vt:lpstr>
      <vt:lpstr>Social studies</vt:lpstr>
      <vt:lpstr>Foreign Language</vt:lpstr>
      <vt:lpstr>Physical Education: 1 Credit</vt:lpstr>
      <vt:lpstr>Fine arts</vt:lpstr>
      <vt:lpstr>Other means of credit</vt:lpstr>
      <vt:lpstr>Performance Acknowledgements</vt:lpstr>
      <vt:lpstr>Endorsements: Your future is your choice</vt:lpstr>
      <vt:lpstr>Crowley ISD Pathway Offerings</vt:lpstr>
      <vt:lpstr>Which coherent sequence does this futures class lead 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 you will also have to pass 5 End of Course Exams in order to receive a Texas High School Diploma</vt:lpstr>
      <vt:lpstr>Frequently asked questions</vt:lpstr>
      <vt:lpstr>What if I have questions?</vt:lpstr>
      <vt:lpstr>Online Course Selection </vt:lpstr>
    </vt:vector>
  </TitlesOfParts>
  <Company>Crowley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Crowley isd and HB 5:   What parents need to know</dc:title>
  <dc:creator>Kuhns, Amy</dc:creator>
  <cp:lastModifiedBy>Kirchner, Anthony L.</cp:lastModifiedBy>
  <cp:revision>87</cp:revision>
  <cp:lastPrinted>2014-11-19T15:48:22Z</cp:lastPrinted>
  <dcterms:created xsi:type="dcterms:W3CDTF">2014-10-16T19:46:44Z</dcterms:created>
  <dcterms:modified xsi:type="dcterms:W3CDTF">2015-11-30T21:33:52Z</dcterms:modified>
</cp:coreProperties>
</file>